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58" r:id="rId4"/>
    <p:sldId id="259" r:id="rId5"/>
    <p:sldId id="260" r:id="rId6"/>
    <p:sldId id="281" r:id="rId7"/>
    <p:sldId id="282" r:id="rId8"/>
    <p:sldId id="269" r:id="rId9"/>
    <p:sldId id="272" r:id="rId10"/>
    <p:sldId id="273" r:id="rId11"/>
    <p:sldId id="283" r:id="rId12"/>
    <p:sldId id="274" r:id="rId13"/>
    <p:sldId id="277" r:id="rId14"/>
    <p:sldId id="279" r:id="rId15"/>
    <p:sldId id="278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94458E5-3B38-4B06-81F3-40A732699EE1}">
          <p14:sldIdLst>
            <p14:sldId id="257"/>
            <p14:sldId id="280"/>
            <p14:sldId id="258"/>
            <p14:sldId id="259"/>
            <p14:sldId id="260"/>
            <p14:sldId id="281"/>
            <p14:sldId id="282"/>
            <p14:sldId id="269"/>
            <p14:sldId id="272"/>
            <p14:sldId id="273"/>
            <p14:sldId id="283"/>
          </p14:sldIdLst>
        </p14:section>
        <p14:section name="Раздел без заголовка" id="{FFF9BA4C-910A-4003-8CF7-D540CD346DD9}">
          <p14:sldIdLst>
            <p14:sldId id="274"/>
            <p14:sldId id="277"/>
            <p14:sldId id="279"/>
            <p14:sldId id="278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howGuides="1">
      <p:cViewPr varScale="1">
        <p:scale>
          <a:sx n="73" d="100"/>
          <a:sy n="73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FB57D-8618-49DE-92AF-677197AD304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9FD4F2D-8912-4CC3-8DFD-17290476520A}">
      <dgm:prSet phldrT="[Текст]"/>
      <dgm:spPr/>
      <dgm:t>
        <a:bodyPr/>
        <a:lstStyle/>
        <a:p>
          <a:r>
            <a:rPr lang="ru-RU" dirty="0" smtClean="0"/>
            <a:t>Расстановка приоритетов</a:t>
          </a:r>
          <a:endParaRPr lang="ru-RU" dirty="0"/>
        </a:p>
      </dgm:t>
    </dgm:pt>
    <dgm:pt modelId="{6D063C3C-76A1-43FE-B8E2-6087FDEE61CF}" type="parTrans" cxnId="{074CA2FB-7C11-41D3-B9B0-0550CE922F74}">
      <dgm:prSet/>
      <dgm:spPr/>
      <dgm:t>
        <a:bodyPr/>
        <a:lstStyle/>
        <a:p>
          <a:endParaRPr lang="ru-RU"/>
        </a:p>
      </dgm:t>
    </dgm:pt>
    <dgm:pt modelId="{2C3B4ABA-F8EF-4525-BBBA-6DF0C9AD85EB}" type="sibTrans" cxnId="{074CA2FB-7C11-41D3-B9B0-0550CE922F74}">
      <dgm:prSet/>
      <dgm:spPr/>
      <dgm:t>
        <a:bodyPr/>
        <a:lstStyle/>
        <a:p>
          <a:endParaRPr lang="ru-RU"/>
        </a:p>
      </dgm:t>
    </dgm:pt>
    <dgm:pt modelId="{D72B4F66-BA59-4C95-9A62-63A5D6AFF509}">
      <dgm:prSet phldrT="[Текст]"/>
      <dgm:spPr/>
      <dgm:t>
        <a:bodyPr/>
        <a:lstStyle/>
        <a:p>
          <a:r>
            <a:rPr lang="ru-RU" dirty="0" smtClean="0"/>
            <a:t>Планирование</a:t>
          </a:r>
          <a:endParaRPr lang="ru-RU" dirty="0"/>
        </a:p>
      </dgm:t>
    </dgm:pt>
    <dgm:pt modelId="{59C7F974-8D96-4BC5-B1D3-8C0D2C6DCAA2}" type="parTrans" cxnId="{34FBD57A-6423-4AB2-A4B5-08BC1AF53A34}">
      <dgm:prSet/>
      <dgm:spPr/>
      <dgm:t>
        <a:bodyPr/>
        <a:lstStyle/>
        <a:p>
          <a:endParaRPr lang="ru-RU"/>
        </a:p>
      </dgm:t>
    </dgm:pt>
    <dgm:pt modelId="{7F84F326-3FF6-4C09-AD98-2E3F422E9100}" type="sibTrans" cxnId="{34FBD57A-6423-4AB2-A4B5-08BC1AF53A34}">
      <dgm:prSet/>
      <dgm:spPr/>
      <dgm:t>
        <a:bodyPr/>
        <a:lstStyle/>
        <a:p>
          <a:endParaRPr lang="ru-RU"/>
        </a:p>
      </dgm:t>
    </dgm:pt>
    <dgm:pt modelId="{11EAA418-0D7A-494B-A3C8-BE0EB02500D3}">
      <dgm:prSet phldrT="[Текст]"/>
      <dgm:spPr/>
      <dgm:t>
        <a:bodyPr/>
        <a:lstStyle/>
        <a:p>
          <a:r>
            <a:rPr lang="ru-RU" dirty="0" smtClean="0"/>
            <a:t>Структурирование</a:t>
          </a:r>
          <a:endParaRPr lang="ru-RU" dirty="0"/>
        </a:p>
      </dgm:t>
    </dgm:pt>
    <dgm:pt modelId="{8EBB85D5-8A52-4389-A6F0-A62BB00C33A4}" type="parTrans" cxnId="{8544642A-5277-4A5A-94A8-0E4A14CECCB1}">
      <dgm:prSet/>
      <dgm:spPr/>
      <dgm:t>
        <a:bodyPr/>
        <a:lstStyle/>
        <a:p>
          <a:endParaRPr lang="ru-RU"/>
        </a:p>
      </dgm:t>
    </dgm:pt>
    <dgm:pt modelId="{E7AE23D6-9050-43D4-A6F1-FD7A823DA8A2}" type="sibTrans" cxnId="{8544642A-5277-4A5A-94A8-0E4A14CECCB1}">
      <dgm:prSet/>
      <dgm:spPr/>
      <dgm:t>
        <a:bodyPr/>
        <a:lstStyle/>
        <a:p>
          <a:endParaRPr lang="ru-RU"/>
        </a:p>
      </dgm:t>
    </dgm:pt>
    <dgm:pt modelId="{4CA3144D-7907-4981-83C1-C655D3856618}" type="pres">
      <dgm:prSet presAssocID="{EA8FB57D-8618-49DE-92AF-677197AD30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E1D311-1F7A-446D-BAA0-EECF0ADADF3F}" type="pres">
      <dgm:prSet presAssocID="{D9FD4F2D-8912-4CC3-8DFD-17290476520A}" presName="parentLin" presStyleCnt="0"/>
      <dgm:spPr/>
    </dgm:pt>
    <dgm:pt modelId="{63CCD7E6-DEA5-465C-8503-C356A22EAB09}" type="pres">
      <dgm:prSet presAssocID="{D9FD4F2D-8912-4CC3-8DFD-17290476520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D55C968-4B5C-4D5A-8977-2C50D9479CC2}" type="pres">
      <dgm:prSet presAssocID="{D9FD4F2D-8912-4CC3-8DFD-17290476520A}" presName="parentText" presStyleLbl="node1" presStyleIdx="0" presStyleCnt="3" custLinFactNeighborX="-27884" custLinFactNeighborY="-60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25CC2-2EBA-4CC7-97DF-1F881187A2CE}" type="pres">
      <dgm:prSet presAssocID="{D9FD4F2D-8912-4CC3-8DFD-17290476520A}" presName="negativeSpace" presStyleCnt="0"/>
      <dgm:spPr/>
    </dgm:pt>
    <dgm:pt modelId="{96E9D965-AA8F-468E-BB1E-AA13541A6A66}" type="pres">
      <dgm:prSet presAssocID="{D9FD4F2D-8912-4CC3-8DFD-17290476520A}" presName="childText" presStyleLbl="conFgAcc1" presStyleIdx="0" presStyleCnt="3" custLinFactNeighborX="2185" custLinFactNeighborY="-69635">
        <dgm:presLayoutVars>
          <dgm:bulletEnabled val="1"/>
        </dgm:presLayoutVars>
      </dgm:prSet>
      <dgm:spPr/>
    </dgm:pt>
    <dgm:pt modelId="{2CAA1B73-F9CA-434B-A903-244AE813C101}" type="pres">
      <dgm:prSet presAssocID="{2C3B4ABA-F8EF-4525-BBBA-6DF0C9AD85EB}" presName="spaceBetweenRectangles" presStyleCnt="0"/>
      <dgm:spPr/>
    </dgm:pt>
    <dgm:pt modelId="{CDDF9829-40AA-437F-8AB0-33186DC31351}" type="pres">
      <dgm:prSet presAssocID="{D72B4F66-BA59-4C95-9A62-63A5D6AFF509}" presName="parentLin" presStyleCnt="0"/>
      <dgm:spPr/>
    </dgm:pt>
    <dgm:pt modelId="{0068BCD9-8C10-4B0E-AC98-25D269B2AA94}" type="pres">
      <dgm:prSet presAssocID="{D72B4F66-BA59-4C95-9A62-63A5D6AFF50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39A321E-A451-49C6-91D7-656D572DB2FF}" type="pres">
      <dgm:prSet presAssocID="{D72B4F66-BA59-4C95-9A62-63A5D6AFF5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C981B-3A6C-4F60-89E7-60077022E8EB}" type="pres">
      <dgm:prSet presAssocID="{D72B4F66-BA59-4C95-9A62-63A5D6AFF509}" presName="negativeSpace" presStyleCnt="0"/>
      <dgm:spPr/>
    </dgm:pt>
    <dgm:pt modelId="{DAAD955C-DA39-43D2-B378-8B3C9B212CD1}" type="pres">
      <dgm:prSet presAssocID="{D72B4F66-BA59-4C95-9A62-63A5D6AFF509}" presName="childText" presStyleLbl="conFgAcc1" presStyleIdx="1" presStyleCnt="3">
        <dgm:presLayoutVars>
          <dgm:bulletEnabled val="1"/>
        </dgm:presLayoutVars>
      </dgm:prSet>
      <dgm:spPr/>
    </dgm:pt>
    <dgm:pt modelId="{F0819C83-5689-4939-A7A6-1CE5F0DA64C9}" type="pres">
      <dgm:prSet presAssocID="{7F84F326-3FF6-4C09-AD98-2E3F422E9100}" presName="spaceBetweenRectangles" presStyleCnt="0"/>
      <dgm:spPr/>
    </dgm:pt>
    <dgm:pt modelId="{965D4DD9-EFC5-42EB-B952-36FFA4F9898B}" type="pres">
      <dgm:prSet presAssocID="{11EAA418-0D7A-494B-A3C8-BE0EB02500D3}" presName="parentLin" presStyleCnt="0"/>
      <dgm:spPr/>
    </dgm:pt>
    <dgm:pt modelId="{FCDEBF28-58CD-41B7-B9F5-6F1DC2F52650}" type="pres">
      <dgm:prSet presAssocID="{11EAA418-0D7A-494B-A3C8-BE0EB02500D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AAC91A3-D7B4-41FA-ACA6-058473A7932F}" type="pres">
      <dgm:prSet presAssocID="{11EAA418-0D7A-494B-A3C8-BE0EB02500D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1E128-D7C2-4E5C-AE12-9C0E5DB00BD3}" type="pres">
      <dgm:prSet presAssocID="{11EAA418-0D7A-494B-A3C8-BE0EB02500D3}" presName="negativeSpace" presStyleCnt="0"/>
      <dgm:spPr/>
    </dgm:pt>
    <dgm:pt modelId="{2AE7E83D-B0AE-4D07-99B5-712FD6AA1B83}" type="pres">
      <dgm:prSet presAssocID="{11EAA418-0D7A-494B-A3C8-BE0EB02500D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81BCD9B-DE7D-4735-AAFC-39468AB98C1C}" type="presOf" srcId="{11EAA418-0D7A-494B-A3C8-BE0EB02500D3}" destId="{FCDEBF28-58CD-41B7-B9F5-6F1DC2F52650}" srcOrd="0" destOrd="0" presId="urn:microsoft.com/office/officeart/2005/8/layout/list1"/>
    <dgm:cxn modelId="{074CA2FB-7C11-41D3-B9B0-0550CE922F74}" srcId="{EA8FB57D-8618-49DE-92AF-677197AD3041}" destId="{D9FD4F2D-8912-4CC3-8DFD-17290476520A}" srcOrd="0" destOrd="0" parTransId="{6D063C3C-76A1-43FE-B8E2-6087FDEE61CF}" sibTransId="{2C3B4ABA-F8EF-4525-BBBA-6DF0C9AD85EB}"/>
    <dgm:cxn modelId="{E0ED56F3-4991-4AF6-9E33-097B8626A546}" type="presOf" srcId="{11EAA418-0D7A-494B-A3C8-BE0EB02500D3}" destId="{AAAC91A3-D7B4-41FA-ACA6-058473A7932F}" srcOrd="1" destOrd="0" presId="urn:microsoft.com/office/officeart/2005/8/layout/list1"/>
    <dgm:cxn modelId="{8544642A-5277-4A5A-94A8-0E4A14CECCB1}" srcId="{EA8FB57D-8618-49DE-92AF-677197AD3041}" destId="{11EAA418-0D7A-494B-A3C8-BE0EB02500D3}" srcOrd="2" destOrd="0" parTransId="{8EBB85D5-8A52-4389-A6F0-A62BB00C33A4}" sibTransId="{E7AE23D6-9050-43D4-A6F1-FD7A823DA8A2}"/>
    <dgm:cxn modelId="{11D60641-1A49-460D-8765-599988523337}" type="presOf" srcId="{D72B4F66-BA59-4C95-9A62-63A5D6AFF509}" destId="{0068BCD9-8C10-4B0E-AC98-25D269B2AA94}" srcOrd="0" destOrd="0" presId="urn:microsoft.com/office/officeart/2005/8/layout/list1"/>
    <dgm:cxn modelId="{34FBD57A-6423-4AB2-A4B5-08BC1AF53A34}" srcId="{EA8FB57D-8618-49DE-92AF-677197AD3041}" destId="{D72B4F66-BA59-4C95-9A62-63A5D6AFF509}" srcOrd="1" destOrd="0" parTransId="{59C7F974-8D96-4BC5-B1D3-8C0D2C6DCAA2}" sibTransId="{7F84F326-3FF6-4C09-AD98-2E3F422E9100}"/>
    <dgm:cxn modelId="{4048C080-46AE-4498-BA1F-B718EFF244CD}" type="presOf" srcId="{D9FD4F2D-8912-4CC3-8DFD-17290476520A}" destId="{BD55C968-4B5C-4D5A-8977-2C50D9479CC2}" srcOrd="1" destOrd="0" presId="urn:microsoft.com/office/officeart/2005/8/layout/list1"/>
    <dgm:cxn modelId="{3D8BE821-A95C-47BD-8978-E28628D4E819}" type="presOf" srcId="{EA8FB57D-8618-49DE-92AF-677197AD3041}" destId="{4CA3144D-7907-4981-83C1-C655D3856618}" srcOrd="0" destOrd="0" presId="urn:microsoft.com/office/officeart/2005/8/layout/list1"/>
    <dgm:cxn modelId="{2A99FAA7-6566-4C76-BF40-1CDB519043B9}" type="presOf" srcId="{D72B4F66-BA59-4C95-9A62-63A5D6AFF509}" destId="{B39A321E-A451-49C6-91D7-656D572DB2FF}" srcOrd="1" destOrd="0" presId="urn:microsoft.com/office/officeart/2005/8/layout/list1"/>
    <dgm:cxn modelId="{208F0D93-08AF-4FBD-AEAE-8E328B13EA07}" type="presOf" srcId="{D9FD4F2D-8912-4CC3-8DFD-17290476520A}" destId="{63CCD7E6-DEA5-465C-8503-C356A22EAB09}" srcOrd="0" destOrd="0" presId="urn:microsoft.com/office/officeart/2005/8/layout/list1"/>
    <dgm:cxn modelId="{B1474ADA-9EB9-443C-95C3-752AB960C736}" type="presParOf" srcId="{4CA3144D-7907-4981-83C1-C655D3856618}" destId="{0FE1D311-1F7A-446D-BAA0-EECF0ADADF3F}" srcOrd="0" destOrd="0" presId="urn:microsoft.com/office/officeart/2005/8/layout/list1"/>
    <dgm:cxn modelId="{7022E22E-4EE3-49FC-B16F-9C48BADF3468}" type="presParOf" srcId="{0FE1D311-1F7A-446D-BAA0-EECF0ADADF3F}" destId="{63CCD7E6-DEA5-465C-8503-C356A22EAB09}" srcOrd="0" destOrd="0" presId="urn:microsoft.com/office/officeart/2005/8/layout/list1"/>
    <dgm:cxn modelId="{3B72387D-10CF-4D81-B7B7-4E25EBA7D564}" type="presParOf" srcId="{0FE1D311-1F7A-446D-BAA0-EECF0ADADF3F}" destId="{BD55C968-4B5C-4D5A-8977-2C50D9479CC2}" srcOrd="1" destOrd="0" presId="urn:microsoft.com/office/officeart/2005/8/layout/list1"/>
    <dgm:cxn modelId="{DF5AE8E9-D66D-48AD-A3B1-D28BC4AB4FDB}" type="presParOf" srcId="{4CA3144D-7907-4981-83C1-C655D3856618}" destId="{D7625CC2-2EBA-4CC7-97DF-1F881187A2CE}" srcOrd="1" destOrd="0" presId="urn:microsoft.com/office/officeart/2005/8/layout/list1"/>
    <dgm:cxn modelId="{013AC5B0-AA28-4F3B-81F3-F906D66C2FF9}" type="presParOf" srcId="{4CA3144D-7907-4981-83C1-C655D3856618}" destId="{96E9D965-AA8F-468E-BB1E-AA13541A6A66}" srcOrd="2" destOrd="0" presId="urn:microsoft.com/office/officeart/2005/8/layout/list1"/>
    <dgm:cxn modelId="{86F5B23F-361E-49F9-B601-4113DEB655AC}" type="presParOf" srcId="{4CA3144D-7907-4981-83C1-C655D3856618}" destId="{2CAA1B73-F9CA-434B-A903-244AE813C101}" srcOrd="3" destOrd="0" presId="urn:microsoft.com/office/officeart/2005/8/layout/list1"/>
    <dgm:cxn modelId="{6DD3DC15-DC74-4AE8-8C6A-6C4D909F9B16}" type="presParOf" srcId="{4CA3144D-7907-4981-83C1-C655D3856618}" destId="{CDDF9829-40AA-437F-8AB0-33186DC31351}" srcOrd="4" destOrd="0" presId="urn:microsoft.com/office/officeart/2005/8/layout/list1"/>
    <dgm:cxn modelId="{C4E601DA-BDFF-481B-81FB-78831C0C1542}" type="presParOf" srcId="{CDDF9829-40AA-437F-8AB0-33186DC31351}" destId="{0068BCD9-8C10-4B0E-AC98-25D269B2AA94}" srcOrd="0" destOrd="0" presId="urn:microsoft.com/office/officeart/2005/8/layout/list1"/>
    <dgm:cxn modelId="{3494F07D-F8FF-401B-9911-77C0A5516C58}" type="presParOf" srcId="{CDDF9829-40AA-437F-8AB0-33186DC31351}" destId="{B39A321E-A451-49C6-91D7-656D572DB2FF}" srcOrd="1" destOrd="0" presId="urn:microsoft.com/office/officeart/2005/8/layout/list1"/>
    <dgm:cxn modelId="{8EC183C3-02B0-460A-B4FE-226B456462B3}" type="presParOf" srcId="{4CA3144D-7907-4981-83C1-C655D3856618}" destId="{00AC981B-3A6C-4F60-89E7-60077022E8EB}" srcOrd="5" destOrd="0" presId="urn:microsoft.com/office/officeart/2005/8/layout/list1"/>
    <dgm:cxn modelId="{BDB2D1AA-92B2-4C12-96D7-966E53600928}" type="presParOf" srcId="{4CA3144D-7907-4981-83C1-C655D3856618}" destId="{DAAD955C-DA39-43D2-B378-8B3C9B212CD1}" srcOrd="6" destOrd="0" presId="urn:microsoft.com/office/officeart/2005/8/layout/list1"/>
    <dgm:cxn modelId="{4A2DFC1B-89B6-43C7-8002-628C5E1BA985}" type="presParOf" srcId="{4CA3144D-7907-4981-83C1-C655D3856618}" destId="{F0819C83-5689-4939-A7A6-1CE5F0DA64C9}" srcOrd="7" destOrd="0" presId="urn:microsoft.com/office/officeart/2005/8/layout/list1"/>
    <dgm:cxn modelId="{339C824A-1068-4DF2-A91C-B9884AD3470F}" type="presParOf" srcId="{4CA3144D-7907-4981-83C1-C655D3856618}" destId="{965D4DD9-EFC5-42EB-B952-36FFA4F9898B}" srcOrd="8" destOrd="0" presId="urn:microsoft.com/office/officeart/2005/8/layout/list1"/>
    <dgm:cxn modelId="{4711A471-F161-4A59-8651-6AE760F09298}" type="presParOf" srcId="{965D4DD9-EFC5-42EB-B952-36FFA4F9898B}" destId="{FCDEBF28-58CD-41B7-B9F5-6F1DC2F52650}" srcOrd="0" destOrd="0" presId="urn:microsoft.com/office/officeart/2005/8/layout/list1"/>
    <dgm:cxn modelId="{01EACF1A-9A60-48AD-BBBE-8DB11E72F049}" type="presParOf" srcId="{965D4DD9-EFC5-42EB-B952-36FFA4F9898B}" destId="{AAAC91A3-D7B4-41FA-ACA6-058473A7932F}" srcOrd="1" destOrd="0" presId="urn:microsoft.com/office/officeart/2005/8/layout/list1"/>
    <dgm:cxn modelId="{29434C66-A75C-4089-8892-9436D9B2AF14}" type="presParOf" srcId="{4CA3144D-7907-4981-83C1-C655D3856618}" destId="{D091E128-D7C2-4E5C-AE12-9C0E5DB00BD3}" srcOrd="9" destOrd="0" presId="urn:microsoft.com/office/officeart/2005/8/layout/list1"/>
    <dgm:cxn modelId="{E6008EFE-D2E8-4C2E-9ED2-EBEB029DE230}" type="presParOf" srcId="{4CA3144D-7907-4981-83C1-C655D3856618}" destId="{2AE7E83D-B0AE-4D07-99B5-712FD6AA1B8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9D965-AA8F-468E-BB1E-AA13541A6A66}">
      <dsp:nvSpPr>
        <dsp:cNvPr id="0" name=""/>
        <dsp:cNvSpPr/>
      </dsp:nvSpPr>
      <dsp:spPr>
        <a:xfrm>
          <a:off x="0" y="306492"/>
          <a:ext cx="617782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5C968-4B5C-4D5A-8977-2C50D9479CC2}">
      <dsp:nvSpPr>
        <dsp:cNvPr id="0" name=""/>
        <dsp:cNvSpPr/>
      </dsp:nvSpPr>
      <dsp:spPr>
        <a:xfrm>
          <a:off x="222760" y="0"/>
          <a:ext cx="4324477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455" tIns="0" rIns="16345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Расстановка приоритетов</a:t>
          </a:r>
          <a:endParaRPr lang="ru-RU" sz="2500" kern="1200" dirty="0"/>
        </a:p>
      </dsp:txBody>
      <dsp:txXfrm>
        <a:off x="258786" y="36026"/>
        <a:ext cx="4252425" cy="665948"/>
      </dsp:txXfrm>
    </dsp:sp>
    <dsp:sp modelId="{DAAD955C-DA39-43D2-B378-8B3C9B212CD1}">
      <dsp:nvSpPr>
        <dsp:cNvPr id="0" name=""/>
        <dsp:cNvSpPr/>
      </dsp:nvSpPr>
      <dsp:spPr>
        <a:xfrm>
          <a:off x="0" y="1534500"/>
          <a:ext cx="617782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83742"/>
              <a:satOff val="7577"/>
              <a:lumOff val="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A321E-A451-49C6-91D7-656D572DB2FF}">
      <dsp:nvSpPr>
        <dsp:cNvPr id="0" name=""/>
        <dsp:cNvSpPr/>
      </dsp:nvSpPr>
      <dsp:spPr>
        <a:xfrm>
          <a:off x="308891" y="1165500"/>
          <a:ext cx="4324477" cy="738000"/>
        </a:xfrm>
        <a:prstGeom prst="roundRect">
          <a:avLst/>
        </a:prstGeom>
        <a:solidFill>
          <a:schemeClr val="accent5">
            <a:hueOff val="183742"/>
            <a:satOff val="7577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455" tIns="0" rIns="16345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Планирование</a:t>
          </a:r>
          <a:endParaRPr lang="ru-RU" sz="2500" kern="1200" dirty="0"/>
        </a:p>
      </dsp:txBody>
      <dsp:txXfrm>
        <a:off x="344917" y="1201526"/>
        <a:ext cx="4252425" cy="665948"/>
      </dsp:txXfrm>
    </dsp:sp>
    <dsp:sp modelId="{2AE7E83D-B0AE-4D07-99B5-712FD6AA1B83}">
      <dsp:nvSpPr>
        <dsp:cNvPr id="0" name=""/>
        <dsp:cNvSpPr/>
      </dsp:nvSpPr>
      <dsp:spPr>
        <a:xfrm>
          <a:off x="0" y="2668500"/>
          <a:ext cx="617782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7484"/>
              <a:satOff val="15155"/>
              <a:lumOff val="13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C91A3-D7B4-41FA-ACA6-058473A7932F}">
      <dsp:nvSpPr>
        <dsp:cNvPr id="0" name=""/>
        <dsp:cNvSpPr/>
      </dsp:nvSpPr>
      <dsp:spPr>
        <a:xfrm>
          <a:off x="308891" y="2299500"/>
          <a:ext cx="4324477" cy="738000"/>
        </a:xfrm>
        <a:prstGeom prst="roundRect">
          <a:avLst/>
        </a:prstGeom>
        <a:solidFill>
          <a:schemeClr val="accent5">
            <a:hueOff val="367484"/>
            <a:satOff val="15155"/>
            <a:lumOff val="13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455" tIns="0" rIns="16345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Структурирование</a:t>
          </a:r>
          <a:endParaRPr lang="ru-RU" sz="2500" kern="1200" dirty="0"/>
        </a:p>
      </dsp:txBody>
      <dsp:txXfrm>
        <a:off x="344917" y="2335526"/>
        <a:ext cx="4252425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DF145-3EC7-45A6-98DB-F2C7EFF8C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17AF95-71C1-4499-B23E-07B1784D0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BE73C-EA6D-4225-8BDF-BB71555E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E212F6-9108-4608-971C-D6D70D68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850029-9F9D-4176-B037-A9ECB3FB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6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C117D-03E5-4898-897C-31A4ECA0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C9F88-A158-4658-AFFC-E2E365B59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6F0965-D614-4DD0-BF04-3373E6DDD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DCF245-4B9D-469E-89B0-0FC6865F4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A83759-3CBB-4669-A645-20DA423B1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8D6578-AB4E-4BE7-B782-06097628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260A9E-FBCA-49FF-B7EC-F2BB03FB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5D9A67-56DA-4FA6-A270-6F992686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0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C30C5-2530-4641-868D-38BB1367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63D42C-8588-4E3A-9FCF-22A4FE863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3FE8F1-5155-4638-922B-EEC6D8C6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3C91DF-AF8A-4B6B-8C41-C3810B774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01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89810C-4CE3-4421-BE5F-739DC688A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CAA0D72-7175-4B27-A46C-37D0297C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CF0C6B-2D65-41E3-BA05-25D2C6F3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309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944D6-DDB2-4018-B126-FC0F899D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1234E-2933-42C3-AC43-2E3F57745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EF90F2-7940-4C9B-816C-A0E6F4F3D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43987E-1DFD-40D6-8748-DC2AE1D1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9573C-CD38-4ED6-9A0C-EBCCECD45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10EBFF-743C-4106-99AB-1F62ECF6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62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F0872-3855-4DC2-A1E8-6E26E19E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A06CD3-1CFF-452C-9F89-7041FDD40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836A75-AF44-4E3D-927A-2D55DC3A3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527F93-44C5-488C-8AD3-AC0EAAE7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3ED294-37D0-4106-B426-5931649B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C783C9-2EDC-4FCC-9BB8-CA68C54F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45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3664-7467-4A8B-BE24-A856234D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E49FE4-537C-45E2-B665-1F23C0B6D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80C032-8B29-431A-9431-52DF2E01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FE6883-F6ED-4455-97B7-0524237F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4DD1E-F3EC-4EED-9C25-D8E5FBC4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80DBFF-8C1D-4708-B5C5-91EEC8F65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8C8DE9-BF79-4004-84C0-B59CECEA5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D9929F-CB95-4E24-9E5D-84659149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2A74B6-C1FF-4904-A387-44536163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F510F-7642-43B8-81D1-48C258B3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22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accent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251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3216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6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02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407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92008-DBD3-46BA-A4EB-58BFA3727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A263C2-0CA0-4726-8ADC-C6857613C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9719FD-E040-478A-937E-C5F8CB57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CE2BE-1276-4A04-9F8D-C0527D0F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5ED891-380B-406A-A48E-D9981BE9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16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F919F-432B-4AAF-8366-DBD8B0A3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EE1D5D-3A6C-44DE-9213-A8F9E2F65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7C9EB4-F846-4602-95A8-B0BEE14AF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928667-83F3-4E42-9D55-FA20CA34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F0AF01-74DE-44DE-9A8F-1BCE6A9B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41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B5CEA-7B09-498B-8E61-BAF2B438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E4A14F-68DF-4743-A047-6B0913610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BD6A83-0AEB-455B-B55A-FD3DBF861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A35E39-2F5B-42E0-9F90-6CD1453F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8125E-8FB7-46F3-AC6F-CE8760D04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C29A5D-7DB3-4579-91B8-7C6BBC33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6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23AAE-BFC3-4CCA-AE74-B41E221D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EDEEE5-CAEC-4DC9-841D-3496A6CA3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1D8F9E-5681-4397-8620-6A534D50A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E417-5F45-4CBD-AEF8-95048E7B5C9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8EBA8A-57C7-4851-9A59-C2739AE8B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E8C9F0-2955-4F31-909E-A7D69B4CB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92C9E-3229-4D78-8EDB-28C548B1E2D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8"/>
            <a:extLst>
              <a:ext uri="{FF2B5EF4-FFF2-40B4-BE49-F238E27FC236}">
                <a16:creationId xmlns:a16="http://schemas.microsoft.com/office/drawing/2014/main" id="{5BF8621D-8206-4C22-9818-F327ED8B7AD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5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3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C384AD-409C-4275-9895-9E0939DBD2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" y="1989000"/>
            <a:ext cx="9154281" cy="3689902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9CA05078-3877-415F-AD9E-AB61FED9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0" y="-344567"/>
            <a:ext cx="10867500" cy="234426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Профилактика профессионального выгорания педагогов и способы психологической поддержки  в период аттестации</a:t>
            </a:r>
            <a:endParaRPr lang="ru-RU" sz="4400" b="1" dirty="0">
              <a:solidFill>
                <a:schemeClr val="accent5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CF2E59D-942F-40D4-B10C-15B5F0EBB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2429" y="5859000"/>
            <a:ext cx="6227150" cy="11292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Выполнили: педагог-психолог </a:t>
            </a:r>
            <a:r>
              <a:rPr lang="ru-RU" b="1" dirty="0" smtClean="0">
                <a:solidFill>
                  <a:schemeClr val="accent1"/>
                </a:solidFill>
              </a:rPr>
              <a:t>Рюмина Марина Александровна</a:t>
            </a:r>
            <a:r>
              <a:rPr lang="ru-RU" dirty="0" smtClean="0">
                <a:solidFill>
                  <a:schemeClr val="accent1"/>
                </a:solidFill>
              </a:rPr>
              <a:t>, воспитатель высшей кв. категории </a:t>
            </a:r>
            <a:r>
              <a:rPr lang="ru-RU" b="1" dirty="0" smtClean="0">
                <a:solidFill>
                  <a:schemeClr val="accent1"/>
                </a:solidFill>
              </a:rPr>
              <a:t>Ахметзянова Мария Сергеевна </a:t>
            </a:r>
            <a:r>
              <a:rPr lang="ru-RU" dirty="0" smtClean="0">
                <a:solidFill>
                  <a:schemeClr val="accent1"/>
                </a:solidFill>
              </a:rPr>
              <a:t>МАДОУ «Детский сад №203 комбинированного вида» Ново-Савиновского района г. Казани </a:t>
            </a:r>
            <a:endParaRPr lang="ru-RU" dirty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8329" y="3189381"/>
            <a:ext cx="9547033" cy="353686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C08B42-36F1-41C2-AAE3-3792499C6B3A}"/>
              </a:ext>
            </a:extLst>
          </p:cNvPr>
          <p:cNvSpPr/>
          <p:nvPr/>
        </p:nvSpPr>
        <p:spPr>
          <a:xfrm>
            <a:off x="5693539" y="4664701"/>
            <a:ext cx="2250000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ДРУГИМ ЛЮДЯМ</a:t>
            </a:r>
            <a:endParaRPr lang="ru-RU" sz="24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E6ABAA-B1F7-4D47-B81C-AFC1BB9B7DDD}"/>
              </a:ext>
            </a:extLst>
          </p:cNvPr>
          <p:cNvSpPr/>
          <p:nvPr/>
        </p:nvSpPr>
        <p:spPr>
          <a:xfrm>
            <a:off x="3271716" y="5139006"/>
            <a:ext cx="2250000" cy="765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СЕБЕ</a:t>
            </a:r>
            <a:endParaRPr lang="ru-RU" sz="40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A0F407-DAB3-484D-AF56-F7EEC36D0C2F}"/>
              </a:ext>
            </a:extLst>
          </p:cNvPr>
          <p:cNvSpPr/>
          <p:nvPr/>
        </p:nvSpPr>
        <p:spPr>
          <a:xfrm>
            <a:off x="774695" y="4673879"/>
            <a:ext cx="2250000" cy="765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C2BAB8-4DDC-4D3F-9432-BD335E52355E}"/>
              </a:ext>
            </a:extLst>
          </p:cNvPr>
          <p:cNvSpPr/>
          <p:nvPr/>
        </p:nvSpPr>
        <p:spPr>
          <a:xfrm>
            <a:off x="7714127" y="889701"/>
            <a:ext cx="3822212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A943BA-A41D-43A9-809F-C4D35AA0B94F}"/>
              </a:ext>
            </a:extLst>
          </p:cNvPr>
          <p:cNvSpPr/>
          <p:nvPr/>
        </p:nvSpPr>
        <p:spPr>
          <a:xfrm>
            <a:off x="1962738" y="1653579"/>
            <a:ext cx="4301446" cy="980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ТЕХНИКА «ЗАТО»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8195AB6-BA8F-4E20-8D35-286E8838BF2F}"/>
              </a:ext>
            </a:extLst>
          </p:cNvPr>
          <p:cNvSpPr/>
          <p:nvPr/>
        </p:nvSpPr>
        <p:spPr>
          <a:xfrm>
            <a:off x="4205188" y="2540992"/>
            <a:ext cx="2250000" cy="183356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EF07FE4-D37C-47BB-A72B-8924338F547E}"/>
              </a:ext>
            </a:extLst>
          </p:cNvPr>
          <p:cNvSpPr/>
          <p:nvPr/>
        </p:nvSpPr>
        <p:spPr>
          <a:xfrm>
            <a:off x="9625233" y="3700460"/>
            <a:ext cx="2250000" cy="1833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BB918C-C6BD-4944-A60F-D8AA452E0BAC}"/>
              </a:ext>
            </a:extLst>
          </p:cNvPr>
          <p:cNvSpPr txBox="1"/>
          <p:nvPr/>
        </p:nvSpPr>
        <p:spPr>
          <a:xfrm>
            <a:off x="4206000" y="4393546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A1F4E3-5489-44E5-BCDF-5483E99BB2CE}"/>
              </a:ext>
            </a:extLst>
          </p:cNvPr>
          <p:cNvSpPr txBox="1"/>
          <p:nvPr/>
        </p:nvSpPr>
        <p:spPr>
          <a:xfrm>
            <a:off x="8858316" y="4469440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661" y="1217582"/>
            <a:ext cx="10335599" cy="512249"/>
          </a:xfrm>
        </p:spPr>
        <p:txBody>
          <a:bodyPr>
            <a:noAutofit/>
          </a:bodyPr>
          <a:lstStyle/>
          <a:p>
            <a:r>
              <a:rPr lang="ru-RU" sz="4800" dirty="0" smtClean="0"/>
              <a:t>Пути преодоления стресса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936588" y="956253"/>
            <a:ext cx="33100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Дыхательная гимнастика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Окружение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Отдых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Антистрессовая гимнастика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95E1DEA-DB19-458D-97AD-C2E9B32F861A}"/>
              </a:ext>
            </a:extLst>
          </p:cNvPr>
          <p:cNvSpPr/>
          <p:nvPr/>
        </p:nvSpPr>
        <p:spPr>
          <a:xfrm>
            <a:off x="5271543" y="6103355"/>
            <a:ext cx="3377539" cy="18335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965999" y="3489056"/>
            <a:ext cx="640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ДНЕВНИК БЛАГОДАРНОСТЕЙ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9893" y="4695105"/>
            <a:ext cx="207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</a:rPr>
              <a:t>севышнему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1784177" y="4069906"/>
            <a:ext cx="749425" cy="4775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648" y="4070571"/>
            <a:ext cx="798645" cy="49381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174" y="4463994"/>
            <a:ext cx="798645" cy="49381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466" y="4069905"/>
            <a:ext cx="3362819" cy="221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7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1000" y="1473706"/>
            <a:ext cx="10335599" cy="512249"/>
          </a:xfrm>
        </p:spPr>
        <p:txBody>
          <a:bodyPr>
            <a:noAutofit/>
          </a:bodyPr>
          <a:lstStyle/>
          <a:p>
            <a:r>
              <a:rPr lang="ru-RU" sz="4800" dirty="0" smtClean="0"/>
              <a:t>ТАЙМ –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МЕНЕДЖМЕНТ</a:t>
            </a:r>
            <a:b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0" dirty="0"/>
              <a:t> (планирование времени)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61989" y="1815709"/>
            <a:ext cx="6409233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Тайм менеджмент – это техники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 методы для управления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временем, самоорганизация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 управление собой. 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Как перевести сотрудников на неполное рабочее время и сократить расходы на  оплату труда — «Моё Дело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000" y="394998"/>
            <a:ext cx="4223163" cy="208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9" y="4259488"/>
            <a:ext cx="3851057" cy="2409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1000" y="5274000"/>
            <a:ext cx="2572735" cy="1249788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61103306"/>
              </p:ext>
            </p:extLst>
          </p:nvPr>
        </p:nvGraphicFramePr>
        <p:xfrm>
          <a:off x="3345419" y="3332900"/>
          <a:ext cx="6177825" cy="333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992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585" y="5311596"/>
            <a:ext cx="2572735" cy="12497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86" y="3133799"/>
            <a:ext cx="5670000" cy="3564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5D56E9C-1F8B-4437-A4A4-E2B9BC4FC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000" y="365125"/>
            <a:ext cx="8542799" cy="7688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000" dirty="0" smtClean="0"/>
              <a:t>Техника «слона и лягушки»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>
              <a:solidFill>
                <a:schemeClr val="accent5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C4560F-6F86-43D5-B90C-407331963A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000" y="1358999"/>
            <a:ext cx="8820000" cy="1434623"/>
          </a:xfrm>
        </p:spPr>
        <p:txBody>
          <a:bodyPr numCol="1">
            <a:normAutofit fontScale="70000" lnSpcReduction="20000"/>
          </a:bodyPr>
          <a:lstStyle/>
          <a:p>
            <a:r>
              <a:rPr lang="ru-RU" sz="4400" b="1" dirty="0" smtClean="0"/>
              <a:t>Маленькие и </a:t>
            </a:r>
            <a:r>
              <a:rPr lang="ru-RU" sz="4400" b="1" dirty="0"/>
              <a:t>шустрые «лягушки</a:t>
            </a:r>
            <a:r>
              <a:rPr lang="ru-RU" sz="4400" b="1" dirty="0" smtClean="0"/>
              <a:t>»- </a:t>
            </a:r>
            <a:r>
              <a:rPr lang="ru-RU" sz="4400" dirty="0"/>
              <a:t>небольшие, но неприятные </a:t>
            </a:r>
            <a:r>
              <a:rPr lang="ru-RU" sz="4400" dirty="0" smtClean="0"/>
              <a:t>дела</a:t>
            </a:r>
          </a:p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 smtClean="0"/>
          </a:p>
          <a:p>
            <a:endParaRPr lang="ru-RU" sz="3200" dirty="0"/>
          </a:p>
          <a:p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150" y="1913601"/>
            <a:ext cx="3519915" cy="355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9902" flipV="1">
            <a:off x="893910" y="5484627"/>
            <a:ext cx="1263848" cy="1274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9902" flipV="1">
            <a:off x="5610555" y="4112572"/>
            <a:ext cx="1263848" cy="12748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9902" flipV="1">
            <a:off x="4024076" y="5584517"/>
            <a:ext cx="1263848" cy="1274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9902" flipV="1">
            <a:off x="1367785" y="3938223"/>
            <a:ext cx="1263848" cy="1274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7690" y="2373433"/>
            <a:ext cx="6746399" cy="120032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когда «лягушек» становится слишком много, они начинают вытягивать из нас всю энергию. Мы чувствуем, что по уши погрязли в болоте.</a:t>
            </a:r>
          </a:p>
        </p:txBody>
      </p:sp>
    </p:spTree>
    <p:extLst>
      <p:ext uri="{BB962C8B-B14F-4D97-AF65-F5344CB8AC3E}">
        <p14:creationId xmlns:p14="http://schemas.microsoft.com/office/powerpoint/2010/main" val="34570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000" y="1044000"/>
            <a:ext cx="3805731" cy="402936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5D56E9C-1F8B-4437-A4A4-E2B9BC4FC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000" y="365125"/>
            <a:ext cx="8542799" cy="7688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000" dirty="0" smtClean="0"/>
              <a:t>Техника «слона и лягушки»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>
              <a:solidFill>
                <a:schemeClr val="accent5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C4560F-6F86-43D5-B90C-407331963A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001" y="1359000"/>
            <a:ext cx="8145000" cy="2655000"/>
          </a:xfrm>
        </p:spPr>
        <p:txBody>
          <a:bodyPr numCol="1">
            <a:normAutofit fontScale="85000" lnSpcReduction="20000"/>
          </a:bodyPr>
          <a:lstStyle/>
          <a:p>
            <a:r>
              <a:rPr lang="ru-RU" sz="3200" b="1" dirty="0"/>
              <a:t>Огромные, неподъёмные и непростые «</a:t>
            </a:r>
            <a:r>
              <a:rPr lang="ru-RU" sz="3200" b="1" dirty="0" smtClean="0"/>
              <a:t>слоны»</a:t>
            </a:r>
          </a:p>
          <a:p>
            <a:r>
              <a:rPr lang="ru-RU" dirty="0"/>
              <a:t> — объёмные и тяжёлые задачи. </a:t>
            </a:r>
            <a:endParaRPr lang="ru-RU" dirty="0" smtClean="0"/>
          </a:p>
          <a:p>
            <a:r>
              <a:rPr lang="ru-RU" dirty="0"/>
              <a:t>Мы понимаем важность и глобальность таких целей, оттого и стараемся отложить на потом. Когда сроки начинают поджимать, не доведённые до конца дела-«слоны» окончательно раздавливают нас своим грузом, превращая в неудовлетворённую жизнью лепёшку.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 smtClean="0"/>
          </a:p>
          <a:p>
            <a:endParaRPr lang="ru-RU" sz="3200" dirty="0"/>
          </a:p>
          <a:p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82" y="5931866"/>
            <a:ext cx="1185000" cy="67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624" y="5908672"/>
            <a:ext cx="1182727" cy="676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501" y="5911192"/>
            <a:ext cx="1185000" cy="67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000" y="5931866"/>
            <a:ext cx="1185000" cy="675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682" y="5931866"/>
            <a:ext cx="1185000" cy="67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000" y="4647297"/>
            <a:ext cx="10125000" cy="95410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Разбить «слона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» на много небольших дел-«бифштексов». Они уже не будут казаться такими глобальными и неподъёмными.</a:t>
            </a:r>
          </a:p>
        </p:txBody>
      </p:sp>
    </p:spTree>
    <p:extLst>
      <p:ext uri="{BB962C8B-B14F-4D97-AF65-F5344CB8AC3E}">
        <p14:creationId xmlns:p14="http://schemas.microsoft.com/office/powerpoint/2010/main" val="38377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240" y="2664000"/>
            <a:ext cx="6287760" cy="400537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5D56E9C-1F8B-4437-A4A4-E2B9BC4FC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000" y="365125"/>
            <a:ext cx="8542799" cy="7688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000" dirty="0" smtClean="0"/>
              <a:t>Техника «слона и лягушки»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>
              <a:solidFill>
                <a:schemeClr val="accent5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C4560F-6F86-43D5-B90C-407331963A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000" y="1359000"/>
            <a:ext cx="8722799" cy="2475000"/>
          </a:xfrm>
        </p:spPr>
        <p:txBody>
          <a:bodyPr numCol="1">
            <a:normAutofit fontScale="92500"/>
          </a:bodyPr>
          <a:lstStyle/>
          <a:p>
            <a:r>
              <a:rPr lang="ru-RU" sz="3600" b="1" dirty="0"/>
              <a:t>«Мамонты», или заплесневелые «слоны</a:t>
            </a:r>
            <a:r>
              <a:rPr lang="ru-RU" sz="3600" b="1" dirty="0" smtClean="0"/>
              <a:t>»- </a:t>
            </a:r>
            <a:endParaRPr lang="ru-RU" sz="3600" b="1" dirty="0"/>
          </a:p>
          <a:p>
            <a:r>
              <a:rPr lang="ru-RU" sz="3200" dirty="0"/>
              <a:t>большие цели, которые потеряли свою актуальность. «Мамонтов» лучше вовсе вычеркнуть из списка и не тратить на них свои силы.</a:t>
            </a:r>
          </a:p>
          <a:p>
            <a:endParaRPr lang="ru-RU" sz="3200" dirty="0"/>
          </a:p>
          <a:p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07399" y="4239000"/>
            <a:ext cx="6975000" cy="181588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Бывает так, что через год-два или даже больше, «мамонты» перерождаются и вновь становятся «слонами». Не исключаем и такой вариант.</a:t>
            </a:r>
          </a:p>
        </p:txBody>
      </p:sp>
    </p:spTree>
    <p:extLst>
      <p:ext uri="{BB962C8B-B14F-4D97-AF65-F5344CB8AC3E}">
        <p14:creationId xmlns:p14="http://schemas.microsoft.com/office/powerpoint/2010/main" val="41550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462" y="2407050"/>
            <a:ext cx="5302538" cy="385089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5D56E9C-1F8B-4437-A4A4-E2B9BC4FC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000" y="365125"/>
            <a:ext cx="8542799" cy="7688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000" dirty="0" smtClean="0"/>
              <a:t>Техника «слона и лягушки»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>
              <a:solidFill>
                <a:schemeClr val="accent5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C4560F-6F86-43D5-B90C-407331963A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000" y="1188553"/>
            <a:ext cx="11946000" cy="2880000"/>
          </a:xfrm>
        </p:spPr>
        <p:txBody>
          <a:bodyPr numCol="1">
            <a:normAutofit/>
          </a:bodyPr>
          <a:lstStyle/>
          <a:p>
            <a:r>
              <a:rPr lang="ru-RU" b="1" dirty="0"/>
              <a:t>Мифические, радужные, неуловимые «единороги</a:t>
            </a:r>
            <a:r>
              <a:rPr lang="ru-RU" b="1" dirty="0" smtClean="0"/>
              <a:t>»-</a:t>
            </a:r>
            <a:endParaRPr lang="ru-RU" b="1" dirty="0"/>
          </a:p>
          <a:p>
            <a:r>
              <a:rPr lang="ru-RU" sz="3200" dirty="0" smtClean="0"/>
              <a:t>дела-мечты</a:t>
            </a:r>
            <a:r>
              <a:rPr lang="ru-RU" sz="3200" dirty="0"/>
              <a:t>, за которые мы никак не можем взяться, потому что они кажутся нереальными и недостижимыми. Чтобы воплотить в жизнь «единорога», его нужно превратить в слона и «есть по кусочкам».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6000" y="5904000"/>
            <a:ext cx="6840000" cy="70788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Оставляя своего «единорога» нетронутым, ты рискуешь в скором времени обнаружить на его месте «мамонта».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00" y="3645020"/>
            <a:ext cx="2246990" cy="1632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000" y="3743855"/>
            <a:ext cx="1542117" cy="16335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426" y="3736193"/>
            <a:ext cx="1182727" cy="6767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4000" y="4578158"/>
            <a:ext cx="1185000" cy="675000"/>
          </a:xfrm>
          <a:prstGeom prst="rect">
            <a:avLst/>
          </a:prstGeom>
        </p:spPr>
      </p:pic>
      <p:sp>
        <p:nvSpPr>
          <p:cNvPr id="10" name="Шеврон 9"/>
          <p:cNvSpPr/>
          <p:nvPr/>
        </p:nvSpPr>
        <p:spPr>
          <a:xfrm>
            <a:off x="2133790" y="4123106"/>
            <a:ext cx="542210" cy="565894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Шеврон 11"/>
          <p:cNvSpPr/>
          <p:nvPr/>
        </p:nvSpPr>
        <p:spPr>
          <a:xfrm>
            <a:off x="4380780" y="4178221"/>
            <a:ext cx="542210" cy="565894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70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146820" y="2103233"/>
            <a:ext cx="4815000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accent2"/>
                </a:solidFill>
              </a:rPr>
              <a:t>СПАСИБО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F5E2CE-ED82-4BE6-9C0D-EABA8AA8E7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971" y="2774373"/>
            <a:ext cx="7021279" cy="341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4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525" y="1899000"/>
            <a:ext cx="4710881" cy="3851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0" y="5049000"/>
            <a:ext cx="3382536" cy="1646252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5D56E9C-1F8B-4437-A4A4-E2B9BC4FC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66846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Ресурс педагога</a:t>
            </a:r>
            <a:r>
              <a:rPr lang="ru-RU" dirty="0" smtClean="0"/>
              <a:t>:</a:t>
            </a:r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1011" y="1404000"/>
            <a:ext cx="6885000" cy="38164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</a:rPr>
              <a:t>Своевременная забота о себе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</a:rPr>
              <a:t>Результат работы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</a:rPr>
              <a:t>Внутренняя </a:t>
            </a:r>
            <a:r>
              <a:rPr lang="ru-RU" sz="3200" dirty="0" smtClean="0">
                <a:solidFill>
                  <a:srgbClr val="002060"/>
                </a:solidFill>
              </a:rPr>
              <a:t>мотивация</a:t>
            </a:r>
            <a:endParaRPr lang="ru-RU" sz="3200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</a:rPr>
              <a:t>Социальные гарантии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</a:rPr>
              <a:t>Педагогическое призвание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</a:rPr>
              <a:t>Функционально организованное пространство и рабочее время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3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448" y="2032971"/>
            <a:ext cx="3336927" cy="3336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0" y="5049000"/>
            <a:ext cx="3382536" cy="1646252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5D56E9C-1F8B-4437-A4A4-E2B9BC4FC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6684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Искусство жить без </a:t>
            </a:r>
            <a:r>
              <a:rPr lang="ru-RU" dirty="0" smtClean="0">
                <a:solidFill>
                  <a:schemeClr val="accent5"/>
                </a:solidFill>
              </a:rPr>
              <a:t>стресса</a:t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sz="4000" dirty="0"/>
              <a:t>Стресс – необходимое условие развития</a:t>
            </a:r>
            <a:r>
              <a:rPr lang="ru-RU" sz="4000" b="0" dirty="0"/>
              <a:t/>
            </a:r>
            <a:br>
              <a:rPr lang="ru-RU" sz="4000" b="0" dirty="0"/>
            </a:br>
            <a:endParaRPr lang="ru-RU" sz="4000" b="0" dirty="0">
              <a:solidFill>
                <a:schemeClr val="accent5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C4560F-6F86-43D5-B90C-407331963A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numCol="2">
            <a:normAutofit/>
          </a:bodyPr>
          <a:lstStyle/>
          <a:p>
            <a:pPr algn="ctr"/>
            <a:r>
              <a:rPr lang="ru-RU" dirty="0" smtClean="0"/>
              <a:t>Активирует жизненные</a:t>
            </a:r>
          </a:p>
          <a:p>
            <a:pPr algn="ctr"/>
            <a:r>
              <a:rPr lang="ru-RU" dirty="0" smtClean="0"/>
              <a:t> ресурсы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 Вредит, если его много</a:t>
            </a:r>
          </a:p>
          <a:p>
            <a:r>
              <a:rPr lang="ru-RU" sz="4000" dirty="0" smtClean="0"/>
              <a:t> </a:t>
            </a:r>
          </a:p>
          <a:p>
            <a:endParaRPr lang="ru-RU" sz="4000" dirty="0"/>
          </a:p>
        </p:txBody>
      </p:sp>
      <p:sp>
        <p:nvSpPr>
          <p:cNvPr id="2" name="Стрелка вверх 1"/>
          <p:cNvSpPr/>
          <p:nvPr/>
        </p:nvSpPr>
        <p:spPr>
          <a:xfrm>
            <a:off x="2811000" y="3300302"/>
            <a:ext cx="1755000" cy="189000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7581000" y="3300302"/>
            <a:ext cx="1845000" cy="20250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33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0489"/>
            <a:ext cx="2816596" cy="1365622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6A5D05-3A7A-4D43-B7E2-27134D82A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264163"/>
          </a:xfrm>
        </p:spPr>
        <p:txBody>
          <a:bodyPr>
            <a:normAutofit/>
          </a:bodyPr>
          <a:lstStyle/>
          <a:p>
            <a:r>
              <a:rPr lang="ru-RU" dirty="0" smtClean="0"/>
              <a:t>Факторы</a:t>
            </a:r>
            <a:r>
              <a:rPr lang="ru-RU" dirty="0"/>
              <a:t> </a:t>
            </a:r>
            <a:r>
              <a:rPr lang="ru-RU" dirty="0" smtClean="0">
                <a:solidFill>
                  <a:schemeClr val="accent5"/>
                </a:solidFill>
              </a:rPr>
              <a:t>стресса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1391FE5-288D-4397-9495-7CEDD6B0E5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6353" y="2506438"/>
            <a:ext cx="5625000" cy="2295412"/>
          </a:xfrm>
        </p:spPr>
        <p:txBody>
          <a:bodyPr>
            <a:normAutofit/>
          </a:bodyPr>
          <a:lstStyle/>
          <a:p>
            <a:r>
              <a:rPr lang="ru-RU" b="1" dirty="0" smtClean="0"/>
              <a:t>Мы не можем изменить</a:t>
            </a:r>
          </a:p>
          <a:p>
            <a:r>
              <a:rPr lang="ru-RU" b="1" dirty="0" smtClean="0"/>
              <a:t>Мы можем изменить</a:t>
            </a:r>
          </a:p>
          <a:p>
            <a:r>
              <a:rPr lang="ru-RU" b="1" dirty="0" smtClean="0"/>
              <a:t>Мы сами превращаем в стресс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0" y="1629289"/>
            <a:ext cx="5636070" cy="317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4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400" y="5483090"/>
            <a:ext cx="2566600" cy="1247653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B6DADDF4-E88A-4747-82C6-A201832C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000" y="2619000"/>
            <a:ext cx="52578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Факторы, которые мы </a:t>
            </a:r>
            <a:r>
              <a:rPr lang="ru-RU" sz="5300" dirty="0" smtClean="0">
                <a:solidFill>
                  <a:srgbClr val="FF0000"/>
                </a:solidFill>
              </a:rPr>
              <a:t>не можем </a:t>
            </a:r>
            <a:r>
              <a:rPr lang="ru-RU" dirty="0" smtClean="0"/>
              <a:t>изменить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41" y="3797101"/>
            <a:ext cx="3088913" cy="1738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1486" y="741540"/>
            <a:ext cx="3375395" cy="1913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837" y="425665"/>
            <a:ext cx="3619200" cy="2035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1926" y="3281781"/>
            <a:ext cx="2977965" cy="19853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3854" y="3965854"/>
            <a:ext cx="3206250" cy="21410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1000" y="290366"/>
            <a:ext cx="1947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ВРЕМЯ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6000" y="375907"/>
            <a:ext cx="238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ПРАВИТЕЛЬСТВО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0436" y="341430"/>
            <a:ext cx="21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НАЛОГИ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6000" y="5544181"/>
            <a:ext cx="265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ПОГОДА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2400" y="6128208"/>
            <a:ext cx="229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АТТЕСТАЦИЯ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90448" y="5246495"/>
            <a:ext cx="2700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ПОТЕРИ БЛИЗКИХ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7658" t="5746" r="5513" b="13812"/>
          <a:stretch/>
        </p:blipFill>
        <p:spPr>
          <a:xfrm>
            <a:off x="560457" y="781033"/>
            <a:ext cx="2420981" cy="224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6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963" y="2725534"/>
            <a:ext cx="2411466" cy="241146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166" y="4098161"/>
            <a:ext cx="3106834" cy="22503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7" y="1609792"/>
            <a:ext cx="2801787" cy="28017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510" y="163643"/>
            <a:ext cx="4006373" cy="24447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5400" y="5483090"/>
            <a:ext cx="2566600" cy="1247653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B6DADDF4-E88A-4747-82C6-A201832C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000" y="3202719"/>
            <a:ext cx="52578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Факторы, которые мы </a:t>
            </a:r>
            <a:r>
              <a:rPr lang="ru-RU" sz="5300" dirty="0" smtClean="0">
                <a:solidFill>
                  <a:srgbClr val="00B050"/>
                </a:solidFill>
              </a:rPr>
              <a:t>можем</a:t>
            </a:r>
            <a:r>
              <a:rPr lang="ru-RU" sz="530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изменить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15739" y="2130437"/>
            <a:ext cx="225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ФИНАНСОВОЕ ПОЛОЖЕНИЕ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43800" y="5131586"/>
            <a:ext cx="238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ИСПОЛЬЗОВАНИЕ ВРЕМЕНИ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81260" y="2034000"/>
            <a:ext cx="21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УЧАСТИЕ В КОНФЛИКТАХ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3018" y="6242920"/>
            <a:ext cx="265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ЖИЗНЕНЫЕ ЦЕЛИ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7402" y="443503"/>
            <a:ext cx="229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РАБОТА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9209" y="6304475"/>
            <a:ext cx="21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ПЕРЕГРУЗКИ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000" y="3865500"/>
            <a:ext cx="19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КРУГ ОБЩЕНИЯ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5339" y="839787"/>
            <a:ext cx="3019125" cy="18857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2613" y="569413"/>
            <a:ext cx="2381293" cy="1586457"/>
          </a:xfrm>
          <a:prstGeom prst="rect">
            <a:avLst/>
          </a:prstGeom>
        </p:spPr>
      </p:pic>
      <p:sp>
        <p:nvSpPr>
          <p:cNvPr id="23" name="AutoShape 2" descr="Бесплатное векторное изображение Иллюстрация концепции крайнего сро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561" y="4246094"/>
            <a:ext cx="2889178" cy="192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0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9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400" y="5483090"/>
            <a:ext cx="2566600" cy="1247653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B6DADDF4-E88A-4747-82C6-A201832C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000" y="2619000"/>
            <a:ext cx="5257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Факторы, которые мы сами превращаем в </a:t>
            </a:r>
            <a:r>
              <a:rPr lang="ru-RU" dirty="0" smtClean="0">
                <a:solidFill>
                  <a:srgbClr val="FF0000"/>
                </a:solidFill>
              </a:rPr>
              <a:t>стресс</a:t>
            </a:r>
            <a:r>
              <a:rPr lang="ru-RU" sz="3100" dirty="0"/>
              <a:t/>
            </a:r>
            <a:br>
              <a:rPr lang="ru-RU" sz="3100" dirty="0"/>
            </a:b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95500" y="671942"/>
            <a:ext cx="38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ПОПУСТИТЕЛЬСКОЕ ОТНОШЕНИЕ К СВОЕМУ ЗДОРОВЬЮ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889" y="3610624"/>
            <a:ext cx="315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ТРЕВОГА ЗА БУДУЮЩЕЕ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6800" y="6106916"/>
            <a:ext cx="256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ПОЗИЦИЯ «ЖЕРТВА»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16657" y="2480674"/>
            <a:ext cx="3220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ЖИЗНЬ С  ТОКСИЧНЫМИ ЛЮДЬМИ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000" y="317380"/>
            <a:ext cx="3215946" cy="21425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466" y="3352858"/>
            <a:ext cx="3824478" cy="25479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88" y="1408273"/>
            <a:ext cx="3188297" cy="21123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000" y="3990494"/>
            <a:ext cx="3272817" cy="251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3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86" y="4813756"/>
            <a:ext cx="3854214" cy="1873577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9296DE-E499-4BFB-9D6C-B12516A12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000" y="934310"/>
            <a:ext cx="10515599" cy="1325563"/>
          </a:xfrm>
        </p:spPr>
        <p:txBody>
          <a:bodyPr/>
          <a:lstStyle/>
          <a:p>
            <a:r>
              <a:rPr lang="ru-RU" dirty="0" smtClean="0"/>
              <a:t>Так устроен человек ,что проще и чаще мы фокусируемся на </a:t>
            </a:r>
            <a:r>
              <a:rPr lang="ru-RU" dirty="0" smtClean="0">
                <a:solidFill>
                  <a:schemeClr val="accent5"/>
                </a:solidFill>
              </a:rPr>
              <a:t>негативных эмоциях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36A185A8-DC91-4856-8667-DAB40D56ABA5}"/>
              </a:ext>
            </a:extLst>
          </p:cNvPr>
          <p:cNvSpPr/>
          <p:nvPr/>
        </p:nvSpPr>
        <p:spPr>
          <a:xfrm>
            <a:off x="8301000" y="2574000"/>
            <a:ext cx="2745000" cy="1485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B32D1A-C350-4449-B81A-F1886A7ED552}"/>
              </a:ext>
            </a:extLst>
          </p:cNvPr>
          <p:cNvSpPr/>
          <p:nvPr/>
        </p:nvSpPr>
        <p:spPr>
          <a:xfrm>
            <a:off x="6616850" y="2945765"/>
            <a:ext cx="1690500" cy="7404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A892C0F-0900-4E39-B2D8-1D77BE49C9AC}"/>
              </a:ext>
            </a:extLst>
          </p:cNvPr>
          <p:cNvSpPr/>
          <p:nvPr/>
        </p:nvSpPr>
        <p:spPr>
          <a:xfrm>
            <a:off x="4929525" y="2945764"/>
            <a:ext cx="1690500" cy="740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53CCA7F-518A-4905-9462-40C1C1D8B904}"/>
              </a:ext>
            </a:extLst>
          </p:cNvPr>
          <p:cNvSpPr/>
          <p:nvPr/>
        </p:nvSpPr>
        <p:spPr>
          <a:xfrm>
            <a:off x="3243305" y="2945764"/>
            <a:ext cx="1690500" cy="740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1552805" y="2945764"/>
            <a:ext cx="1690500" cy="740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E8157E-8A3E-4BDC-9129-09AC347B28A9}"/>
              </a:ext>
            </a:extLst>
          </p:cNvPr>
          <p:cNvSpPr txBox="1"/>
          <p:nvPr/>
        </p:nvSpPr>
        <p:spPr>
          <a:xfrm>
            <a:off x="8571000" y="2992804"/>
            <a:ext cx="2237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2"/>
                </a:solidFill>
              </a:rPr>
              <a:t>депрессия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5C48BA-14E7-4EF6-81A2-D62869D8A099}"/>
              </a:ext>
            </a:extLst>
          </p:cNvPr>
          <p:cNvSpPr txBox="1"/>
          <p:nvPr/>
        </p:nvSpPr>
        <p:spPr>
          <a:xfrm>
            <a:off x="6583777" y="3004754"/>
            <a:ext cx="169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уныние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0970A3-B863-4131-80E4-3C38EDAB317F}"/>
              </a:ext>
            </a:extLst>
          </p:cNvPr>
          <p:cNvSpPr txBox="1"/>
          <p:nvPr/>
        </p:nvSpPr>
        <p:spPr>
          <a:xfrm>
            <a:off x="4801406" y="2991983"/>
            <a:ext cx="1895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2"/>
                </a:solidFill>
              </a:rPr>
              <a:t>агрессия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A4802-354D-4E30-A70E-2E0867306A6B}"/>
              </a:ext>
            </a:extLst>
          </p:cNvPr>
          <p:cNvSpPr txBox="1"/>
          <p:nvPr/>
        </p:nvSpPr>
        <p:spPr>
          <a:xfrm>
            <a:off x="3276378" y="3004752"/>
            <a:ext cx="1666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стресс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B68477-9A1C-4631-AB71-AF54F11DABFD}"/>
              </a:ext>
            </a:extLst>
          </p:cNvPr>
          <p:cNvSpPr txBox="1"/>
          <p:nvPr/>
        </p:nvSpPr>
        <p:spPr>
          <a:xfrm>
            <a:off x="1519715" y="2992803"/>
            <a:ext cx="1690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2"/>
                </a:solidFill>
              </a:rPr>
              <a:t>негатив</a:t>
            </a:r>
            <a:endParaRPr lang="ru-RU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870" y="5364000"/>
            <a:ext cx="2570130" cy="124846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914" y="3159000"/>
            <a:ext cx="5397172" cy="359157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365125"/>
            <a:ext cx="11115000" cy="177430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Рейфреминг </a:t>
            </a:r>
            <a:r>
              <a:rPr lang="ru-RU" dirty="0" smtClean="0">
                <a:solidFill>
                  <a:schemeClr val="accent5"/>
                </a:solidFill>
              </a:rPr>
              <a:t>–</a:t>
            </a:r>
            <a:r>
              <a:rPr lang="ru-RU" sz="4000" dirty="0" smtClean="0">
                <a:solidFill>
                  <a:schemeClr val="accent5"/>
                </a:solidFill>
              </a:rPr>
              <a:t>позитивное пере формулирование</a:t>
            </a:r>
            <a:br>
              <a:rPr lang="ru-RU" sz="4000" dirty="0" smtClean="0">
                <a:solidFill>
                  <a:schemeClr val="accent5"/>
                </a:solidFill>
              </a:rPr>
            </a:br>
            <a:r>
              <a:rPr lang="ru-RU" sz="4000" dirty="0" smtClean="0">
                <a:solidFill>
                  <a:schemeClr val="accent5"/>
                </a:solidFill>
              </a:rPr>
              <a:t/>
            </a:r>
            <a:br>
              <a:rPr lang="ru-RU" sz="4000" dirty="0" smtClean="0">
                <a:solidFill>
                  <a:schemeClr val="accent5"/>
                </a:solidFill>
              </a:rPr>
            </a:br>
            <a:r>
              <a:rPr lang="ru-RU" sz="2800" dirty="0" smtClean="0"/>
              <a:t>Вставить ситуацию в новую рамку, расширить границы ситуации</a:t>
            </a:r>
            <a:endParaRPr lang="ru-RU" sz="4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C08B42-36F1-41C2-AAE3-3792499C6B3A}"/>
              </a:ext>
            </a:extLst>
          </p:cNvPr>
          <p:cNvSpPr/>
          <p:nvPr/>
        </p:nvSpPr>
        <p:spPr>
          <a:xfrm>
            <a:off x="804908" y="2277465"/>
            <a:ext cx="2250000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431A14-E589-47D0-8477-C6ED33D1511D}"/>
              </a:ext>
            </a:extLst>
          </p:cNvPr>
          <p:cNvSpPr/>
          <p:nvPr/>
        </p:nvSpPr>
        <p:spPr>
          <a:xfrm>
            <a:off x="8197373" y="2211695"/>
            <a:ext cx="2250000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88BA6BD-A7A2-476B-8FE2-B9E2F93FFBE8}"/>
              </a:ext>
            </a:extLst>
          </p:cNvPr>
          <p:cNvSpPr/>
          <p:nvPr/>
        </p:nvSpPr>
        <p:spPr>
          <a:xfrm>
            <a:off x="777873" y="3029869"/>
            <a:ext cx="2277035" cy="2663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trike="sngStrik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БОРЬБА</a:t>
            </a:r>
          </a:p>
          <a:p>
            <a:pPr algn="ctr"/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ПРИКЛЮЧЕНИЕ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BB886A5-696B-49DA-A237-A597D43BE685}"/>
              </a:ext>
            </a:extLst>
          </p:cNvPr>
          <p:cNvSpPr/>
          <p:nvPr/>
        </p:nvSpPr>
        <p:spPr>
          <a:xfrm>
            <a:off x="8204131" y="3029188"/>
            <a:ext cx="2236483" cy="26123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Умение восполнять ресурсы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8195AB6-BA8F-4E20-8D35-286E8838BF2F}"/>
              </a:ext>
            </a:extLst>
          </p:cNvPr>
          <p:cNvSpPr/>
          <p:nvPr/>
        </p:nvSpPr>
        <p:spPr>
          <a:xfrm>
            <a:off x="777873" y="5663451"/>
            <a:ext cx="2331043" cy="17524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95E1DEA-DB19-458D-97AD-C2E9B32F861A}"/>
              </a:ext>
            </a:extLst>
          </p:cNvPr>
          <p:cNvSpPr/>
          <p:nvPr/>
        </p:nvSpPr>
        <p:spPr>
          <a:xfrm>
            <a:off x="8185788" y="5497971"/>
            <a:ext cx="2376859" cy="14620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68C9FC-A7FD-4D1F-9E89-B42634FAEE3F}"/>
              </a:ext>
            </a:extLst>
          </p:cNvPr>
          <p:cNvSpPr txBox="1"/>
          <p:nvPr/>
        </p:nvSpPr>
        <p:spPr>
          <a:xfrm>
            <a:off x="1117903" y="2248638"/>
            <a:ext cx="1795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Жизнь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CA693B-8555-4836-847F-2FB3CB1964A8}"/>
              </a:ext>
            </a:extLst>
          </p:cNvPr>
          <p:cNvSpPr txBox="1"/>
          <p:nvPr/>
        </p:nvSpPr>
        <p:spPr>
          <a:xfrm>
            <a:off x="8661000" y="2165429"/>
            <a:ext cx="1409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Лень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821000" y="4149000"/>
            <a:ext cx="0" cy="238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сихологи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B4C8C"/>
      </a:accent1>
      <a:accent2>
        <a:srgbClr val="6DA7F2"/>
      </a:accent2>
      <a:accent3>
        <a:srgbClr val="82B479"/>
      </a:accent3>
      <a:accent4>
        <a:srgbClr val="B2D9A7"/>
      </a:accent4>
      <a:accent5>
        <a:srgbClr val="D96725"/>
      </a:accent5>
      <a:accent6>
        <a:srgbClr val="F29D52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548</Words>
  <Application>Microsoft Office PowerPoint</Application>
  <PresentationFormat>Широкоэкранный</PresentationFormat>
  <Paragraphs>90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Профилактика профессионального выгорания педагогов и способы психологической поддержки  в период аттестации</vt:lpstr>
      <vt:lpstr>Ресурс педагога: </vt:lpstr>
      <vt:lpstr>Искусство жить без стресса  Стресс – необходимое условие развития </vt:lpstr>
      <vt:lpstr>Факторы стресса</vt:lpstr>
      <vt:lpstr>Факторы, которые мы не можем изменить </vt:lpstr>
      <vt:lpstr>Факторы, которые мы можем изменить </vt:lpstr>
      <vt:lpstr>Факторы, которые мы сами превращаем в стресс </vt:lpstr>
      <vt:lpstr>Так устроен человек ,что проще и чаще мы фокусируемся на негативных эмоциях</vt:lpstr>
      <vt:lpstr>Рейфреминг –позитивное пере формулирование  Вставить ситуацию в новую рамку, расширить границы ситуации</vt:lpstr>
      <vt:lpstr>Пути преодоления стресса:  </vt:lpstr>
      <vt:lpstr>ТАЙМ –МЕНЕДЖМЕНТ  (планирование времени)  </vt:lpstr>
      <vt:lpstr>  Техника «слона и лягушки»  </vt:lpstr>
      <vt:lpstr>  Техника «слона и лягушки»  </vt:lpstr>
      <vt:lpstr>  Техника «слона и лягушки»  </vt:lpstr>
      <vt:lpstr>  Техника «слона и лягушки»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Группа 9</cp:lastModifiedBy>
  <cp:revision>46</cp:revision>
  <dcterms:created xsi:type="dcterms:W3CDTF">2020-06-21T11:59:54Z</dcterms:created>
  <dcterms:modified xsi:type="dcterms:W3CDTF">2023-03-30T13:11:19Z</dcterms:modified>
</cp:coreProperties>
</file>